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60" r:id="rId6"/>
    <p:sldId id="259" r:id="rId7"/>
    <p:sldId id="338" r:id="rId8"/>
    <p:sldId id="333" r:id="rId9"/>
    <p:sldId id="320" r:id="rId10"/>
    <p:sldId id="339" r:id="rId11"/>
    <p:sldId id="340" r:id="rId12"/>
    <p:sldId id="334" r:id="rId13"/>
    <p:sldId id="347" r:id="rId14"/>
    <p:sldId id="332" r:id="rId15"/>
    <p:sldId id="343" r:id="rId16"/>
    <p:sldId id="348" r:id="rId17"/>
    <p:sldId id="349" r:id="rId18"/>
    <p:sldId id="344" r:id="rId19"/>
    <p:sldId id="345" r:id="rId20"/>
    <p:sldId id="346" r:id="rId21"/>
    <p:sldId id="335" r:id="rId22"/>
    <p:sldId id="326" r:id="rId23"/>
    <p:sldId id="350" r:id="rId24"/>
    <p:sldId id="352" r:id="rId25"/>
    <p:sldId id="353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726" autoAdjust="0"/>
    <p:restoredTop sz="94704"/>
  </p:normalViewPr>
  <p:slideViewPr>
    <p:cSldViewPr snapToGrid="0" snapToObjects="1">
      <p:cViewPr varScale="1">
        <p:scale>
          <a:sx n="81" d="100"/>
          <a:sy n="8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8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47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4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7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22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06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60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5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6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49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2022-10-23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kumimoji="1"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基于机器学习的</a:t>
            </a:r>
            <a:r>
              <a:rPr lang="en-US" altLang="zh-CN" sz="3600" b="0" i="0" dirty="0" err="1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NiCoFe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氧化物催化剂析氧活性预测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5086762" y="3188946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论文复现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381343" y="3822404"/>
            <a:ext cx="355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Reproduction process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036045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79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从论文中直接复制得到的数据存在不同行的小数点分离的问题，需要自己构建规则进行预处理。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C52F-6FC6-B6C3-DBFE-46D82785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41" y="775328"/>
            <a:ext cx="8926659" cy="2097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5F78F-215E-0411-70B8-6C453731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3320"/>
            <a:ext cx="4309277" cy="316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794B7-E606-B908-147E-DE746099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68" y="4375800"/>
            <a:ext cx="7662764" cy="1706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B67825-C097-9FD3-644B-01E2CA9D78FD}"/>
              </a:ext>
            </a:extLst>
          </p:cNvPr>
          <p:cNvSpPr txBox="1"/>
          <p:nvPr/>
        </p:nvSpPr>
        <p:spPr>
          <a:xfrm>
            <a:off x="4378617" y="3892653"/>
            <a:ext cx="7008215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处理完成得到的数据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9E443C-5B73-E2E6-A47C-A2A8D781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9" y="929396"/>
            <a:ext cx="8118339" cy="5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基于皮尔逊相关系数，计算不同特征之间以及和过电位的相关系数，并进行聚类。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889CD-DA85-3BF2-3BBD-44021DA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10" y="999241"/>
            <a:ext cx="5443979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/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</a:pP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层，</a:t>
                </a:r>
                <a:r>
                  <a:rPr lang="zh-CN" altLang="en-US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融合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模型，假设对于其中每个模型的输入为：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𝐼𝑛</m:t>
                    </m:r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𝑝𝑢</m:t>
                        </m:r>
                      </m:e>
                    </m:acc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，对应的权重为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，输出预测结果为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kern="1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为该层的所有模型的编号，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为其对应的权重。则第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N+1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层的输入为：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e>
                        </m:acc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并且我们将数据集分为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块，对不同的模型进行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折交叉验证。通过该操作可以减少方差和降低过拟合。</a:t>
                </a:r>
              </a:p>
              <a:p>
                <a:pPr algn="just">
                  <a:lnSpc>
                    <a:spcPct val="160000"/>
                  </a:lnSpc>
                </a:pP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blipFill>
                <a:blip r:embed="rId3"/>
                <a:stretch>
                  <a:fillRect l="-8172" r="-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5A2D80-3300-80C5-90ED-012FE71B8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824224"/>
            <a:ext cx="6625816" cy="193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DEAC4-4741-1392-B1C8-87FE51F76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2" y="2918619"/>
            <a:ext cx="3491610" cy="30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31735-88E3-248E-39FF-81B0A4F5DAE5}"/>
              </a:ext>
            </a:extLst>
          </p:cNvPr>
          <p:cNvSpPr txBox="1"/>
          <p:nvPr/>
        </p:nvSpPr>
        <p:spPr>
          <a:xfrm>
            <a:off x="1653108" y="941255"/>
            <a:ext cx="864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实际实现上，通过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倍集成袋装的方法来实现模型，将数据随机划分为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块，对不同的数据块通过模型进行训练产生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个副本。由于进行小批量数据采样使用的是可放回式随机采样，所以从统计学上，对于每个训练的模型，都存在未被用于训练的数据。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(OFF: out of fold)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本文将这部分数据拿出来作为更高层的测试集。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该多层融合模型实际采用的策略如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Algorithm1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，伪代码如下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BF8884-8B94-54C5-EDC7-8F894D1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91" y="2325738"/>
            <a:ext cx="6071897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01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197177" y="1391062"/>
            <a:ext cx="2206657" cy="4517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将过电位作为目标，使用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ExtraTreesMSE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LightGBMXT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LightGBMLarge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RandomForestMSE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WeightedEnsemble_L2</a:t>
            </a: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NeuralNetTorch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KNeighborsDist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KNeighborsUnif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NeuralNetFastAI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717593" y="1716355"/>
            <a:ext cx="1434169" cy="210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等模型训练。划分训练集和测试集和验证集比例为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7:2:1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。在测试集和验证集上进行测试。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D689C1-07CE-88C6-281D-16AD84B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89" y="-2357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8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79430" y="1521801"/>
            <a:ext cx="1531445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使用前面训练好的各个模型，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在测试集上测试各个模型的拟合效果。可以看到在所有模型中。可以看出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和加权融合模型的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最小。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E619B-3598-A608-682D-92752B14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7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95103" y="1582448"/>
            <a:ext cx="1897648" cy="357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最后基于前文中误差最小的加权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stack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模型，进行训练集和测试机的过电位预测。可以看出，在训练集上，基本偏离较小，拟合较好，在测试集上偏离较大一点。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90118-FBC8-3323-E516-9AF5FE37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6" y="14243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6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1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165694" y="3808793"/>
            <a:ext cx="3860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 up research plan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971273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</a:p>
        </p:txBody>
      </p:sp>
    </p:spTree>
    <p:extLst>
      <p:ext uri="{BB962C8B-B14F-4D97-AF65-F5344CB8AC3E}">
        <p14:creationId xmlns:p14="http://schemas.microsoft.com/office/powerpoint/2010/main" val="2355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5470666" y="1236523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5485093" y="2326216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5470666" y="3391561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779" y="1610217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Article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03559" y="2754118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Article method</a:t>
            </a:r>
          </a:p>
        </p:txBody>
      </p:sp>
      <p:sp>
        <p:nvSpPr>
          <p:cNvPr id="19" name="矩形 18"/>
          <p:cNvSpPr/>
          <p:nvPr/>
        </p:nvSpPr>
        <p:spPr>
          <a:xfrm>
            <a:off x="6217986" y="3823777"/>
            <a:ext cx="43982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+mn-ea"/>
              </a:rPr>
              <a:t>Reproduction process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6189132" y="1253281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6203559" y="2393230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6165721" y="3464856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4DD8F-9510-4DF3-BB97-69A33F7E3EE4}"/>
              </a:ext>
            </a:extLst>
          </p:cNvPr>
          <p:cNvSpPr txBox="1"/>
          <p:nvPr/>
        </p:nvSpPr>
        <p:spPr>
          <a:xfrm>
            <a:off x="5485093" y="4417180"/>
            <a:ext cx="732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9948A-FB17-4498-8C7A-D4E49E6F4C5B}"/>
              </a:ext>
            </a:extLst>
          </p:cNvPr>
          <p:cNvSpPr txBox="1"/>
          <p:nvPr/>
        </p:nvSpPr>
        <p:spPr>
          <a:xfrm>
            <a:off x="6217986" y="4421474"/>
            <a:ext cx="1568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C98810-28D2-4717-96FA-D39652AB861B}"/>
              </a:ext>
            </a:extLst>
          </p:cNvPr>
          <p:cNvSpPr txBox="1"/>
          <p:nvPr/>
        </p:nvSpPr>
        <p:spPr>
          <a:xfrm>
            <a:off x="6230115" y="4754936"/>
            <a:ext cx="403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up research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>
            <a:extLst>
              <a:ext uri="{FF2B5EF4-FFF2-40B4-BE49-F238E27FC236}">
                <a16:creationId xmlns:a16="http://schemas.microsoft.com/office/drawing/2014/main" id="{22339C47-1A66-4984-897E-64271C102E3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326DE-61B1-438E-B490-8134A298FB2A}"/>
              </a:ext>
            </a:extLst>
          </p:cNvPr>
          <p:cNvSpPr txBox="1"/>
          <p:nvPr/>
        </p:nvSpPr>
        <p:spPr>
          <a:xfrm>
            <a:off x="222896" y="1945911"/>
            <a:ext cx="8133479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通过神经网络代替手动抽取特征，降低主观性和人力劳动。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tabular data fitting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baseline model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进行比较优化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或者实验增加数据集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神经网络抽取特征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953450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不使用手动抽取特征，直接使用神经网络抽取特征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，对输入的配比直接关于过电位进行特征抽取。然后基于抽取的特征进行训练。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4.626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小于前文人工抽取特征得到的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6.96,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也小于论文中的随机森林得到的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6.48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E9FC2-0C57-E334-561C-AA62833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8" y="736079"/>
            <a:ext cx="8406630" cy="5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31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21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神经网络抽取特征进行过电位预测结果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分布更紧密，效果更好。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50360-EDA8-63E5-F2FA-DA3191F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7" y="885444"/>
            <a:ext cx="4079651" cy="271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EEC26-D3B6-DC61-59A1-66476B52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69" y="3446856"/>
            <a:ext cx="4372845" cy="2915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75266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3B736-1562-9D8B-8F8F-1A1E056F9F84}"/>
              </a:ext>
            </a:extLst>
          </p:cNvPr>
          <p:cNvSpPr txBox="1"/>
          <p:nvPr/>
        </p:nvSpPr>
        <p:spPr>
          <a:xfrm>
            <a:off x="8295357" y="323564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手动抽取特征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7418BD-03F8-648A-AC34-B069E6DA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7" y="2926685"/>
            <a:ext cx="5116895" cy="357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146785" y="242611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76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99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使用新的模型绘制过电位关于金属成分配比的分布图。并与论文中的结果进行对比。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可以看出，两者的分布大致相同。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814253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854404" y="814252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DEB67-31BB-74D4-1AC1-D88FD1B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43" y="1716354"/>
            <a:ext cx="4384647" cy="3758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1C5E4-13A3-2106-0744-0C9B7CAF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90" y="1236676"/>
            <a:ext cx="4384647" cy="4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68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521082" y="3471985"/>
            <a:ext cx="314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Article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过电位（</a:t>
            </a:r>
            <a:r>
              <a:rPr lang="en-US" altLang="zh-CN" dirty="0"/>
              <a:t>η</a:t>
            </a:r>
            <a:r>
              <a:rPr lang="zh-CN" altLang="en-US" dirty="0"/>
              <a:t>）是指在催化反应过程中，催化反应达到一定电流密度（</a:t>
            </a:r>
            <a:r>
              <a:rPr lang="en-US" altLang="zh-CN" dirty="0" err="1"/>
              <a:t>i</a:t>
            </a:r>
            <a:r>
              <a:rPr lang="zh-CN" altLang="en-US" dirty="0"/>
              <a:t>）时所需实际电压（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i</a:t>
            </a:r>
            <a:r>
              <a:rPr lang="zh-CN" altLang="en-US" dirty="0"/>
              <a:t>）超过理论电压（</a:t>
            </a:r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r>
              <a:rPr lang="zh-CN" altLang="en-US" dirty="0"/>
              <a:t>）的部分。</a:t>
            </a:r>
          </a:p>
          <a:p>
            <a:r>
              <a:rPr lang="zh-CN" altLang="en-US" dirty="0"/>
              <a:t>    基本计算公式为：</a:t>
            </a:r>
            <a:r>
              <a:rPr lang="en-US" altLang="zh-CN" b="1" dirty="0" err="1"/>
              <a:t>η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=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 E</a:t>
            </a:r>
            <a:r>
              <a:rPr lang="en-US" altLang="zh-CN" b="1" baseline="-25000" dirty="0"/>
              <a:t>t</a:t>
            </a:r>
            <a:r>
              <a:rPr lang="zh-CN" altLang="en-US" b="1" dirty="0"/>
              <a:t>   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zh-CN" altLang="en-US" dirty="0"/>
          </a:p>
          <a:p>
            <a:r>
              <a:rPr lang="zh-CN" altLang="en-US" b="1" dirty="0"/>
              <a:t>    过电位</a:t>
            </a:r>
            <a:r>
              <a:rPr lang="en-US" altLang="zh-CN" b="1" dirty="0"/>
              <a:t>η</a:t>
            </a:r>
            <a:r>
              <a:rPr lang="zh-CN" altLang="en-US" b="1" dirty="0"/>
              <a:t>是衡量催化剂催化活性的重要参数。</a:t>
            </a:r>
            <a:r>
              <a:rPr lang="en-US" altLang="zh-CN" b="1" dirty="0"/>
              <a:t>η</a:t>
            </a:r>
            <a:r>
              <a:rPr lang="zh-CN" altLang="en-US" b="1" dirty="0"/>
              <a:t>值越小，电流密度所需的实际电压越低，耗能相对越小，催化活性越高。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D1EA-553C-F763-827C-97FF8EE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76" y="2750270"/>
            <a:ext cx="4115116" cy="33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40295" y="1059671"/>
            <a:ext cx="1547562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第一性原理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1D557-5C7A-E039-4374-79CEF363208A}"/>
              </a:ext>
            </a:extLst>
          </p:cNvPr>
          <p:cNvSpPr txBox="1"/>
          <p:nvPr/>
        </p:nvSpPr>
        <p:spPr>
          <a:xfrm>
            <a:off x="451753" y="938284"/>
            <a:ext cx="95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常用于</a:t>
            </a:r>
            <a:r>
              <a:rPr lang="en-US" altLang="zh-CN" dirty="0"/>
              <a:t>OER</a:t>
            </a:r>
            <a:r>
              <a:rPr lang="zh-CN" altLang="en-US" dirty="0"/>
              <a:t>反应的催化剂为贵金属</a:t>
            </a:r>
            <a:r>
              <a:rPr lang="en-US" altLang="zh-CN" dirty="0"/>
              <a:t>(Ru, </a:t>
            </a:r>
            <a:r>
              <a:rPr lang="en-US" altLang="zh-CN" dirty="0" err="1"/>
              <a:t>Ir</a:t>
            </a:r>
            <a:r>
              <a:rPr lang="en-US" altLang="zh-CN" dirty="0"/>
              <a:t>), </a:t>
            </a:r>
            <a:r>
              <a:rPr lang="zh-CN" altLang="en-US" dirty="0"/>
              <a:t>但是产量低价格昂贵。由过渡态金属</a:t>
            </a:r>
            <a:r>
              <a:rPr lang="en-US" altLang="zh-CN" dirty="0" err="1"/>
              <a:t>Ni,Fe,Co</a:t>
            </a:r>
            <a:r>
              <a:rPr lang="zh-CN" altLang="en-US" dirty="0"/>
              <a:t>组成的氧化物</a:t>
            </a:r>
            <a:r>
              <a:rPr lang="en-US" altLang="zh-CN" dirty="0"/>
              <a:t>(Ni-Fe-Co)Ox </a:t>
            </a:r>
            <a:r>
              <a:rPr lang="zh-CN" altLang="en-US" dirty="0"/>
              <a:t>也是一种有效的催化剂。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2EF244-34A3-EF76-610A-0C73BBCF8ABE}"/>
              </a:ext>
            </a:extLst>
          </p:cNvPr>
          <p:cNvGrpSpPr/>
          <p:nvPr/>
        </p:nvGrpSpPr>
        <p:grpSpPr>
          <a:xfrm>
            <a:off x="1737411" y="2580041"/>
            <a:ext cx="7585698" cy="2595275"/>
            <a:chOff x="4480611" y="3230642"/>
            <a:chExt cx="6869606" cy="2000099"/>
          </a:xfrm>
        </p:grpSpPr>
        <p:sp>
          <p:nvSpPr>
            <p:cNvPr id="15" name="文本框 14"/>
            <p:cNvSpPr txBox="1"/>
            <p:nvPr/>
          </p:nvSpPr>
          <p:spPr>
            <a:xfrm>
              <a:off x="9805456" y="4787810"/>
              <a:ext cx="1544761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11202" y="4196489"/>
              <a:ext cx="428625" cy="10085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/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C9353-AA97-91C2-B6B5-2FE42E6E3FD4}"/>
                </a:ext>
              </a:extLst>
            </p:cNvPr>
            <p:cNvSpPr txBox="1"/>
            <p:nvPr/>
          </p:nvSpPr>
          <p:spPr>
            <a:xfrm>
              <a:off x="8603630" y="4644117"/>
              <a:ext cx="2281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过电位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9822E2-72EA-C311-430F-79A3E647BF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3509" y="4645966"/>
              <a:ext cx="0" cy="4287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6920AF8-A747-8F4D-DD6C-FD71952F741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 flipH="1" flipV="1">
              <a:off x="8000158" y="2900001"/>
              <a:ext cx="12700" cy="3488232"/>
            </a:xfrm>
            <a:prstGeom prst="curvedConnector3">
              <a:avLst>
                <a:gd name="adj1" fmla="val 669896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DEAF87-BAAE-648E-0F6F-BAB00C77A711}"/>
                </a:ext>
              </a:extLst>
            </p:cNvPr>
            <p:cNvSpPr txBox="1"/>
            <p:nvPr/>
          </p:nvSpPr>
          <p:spPr>
            <a:xfrm>
              <a:off x="6436051" y="3230642"/>
              <a:ext cx="3405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通过调整催化剂不同元素的占比可以达到降低</a:t>
              </a:r>
              <a:r>
                <a:rPr lang="en-US" altLang="zh-CN" dirty="0"/>
                <a:t>OER</a:t>
              </a:r>
              <a:r>
                <a:rPr lang="zh-CN" altLang="en-US" dirty="0"/>
                <a:t>反应的过电位。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3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839956" y="3471985"/>
            <a:ext cx="25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Article method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1032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特征抽取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4" y="1391814"/>
            <a:ext cx="2738250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本文基于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Fi,Ni,Co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三种元素的配比作为基础，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人工抽取了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诸如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价电子数、相对原子质量、原子序数、原子半径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非键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、共价半径、电离能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、电子亲和能、电负性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鲍林尺度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和最外层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轨道电子数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等特征作为输入。并分析了不同特征和过电位的关系。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20EB2-5938-367E-4D5A-9EF23094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53" y="816274"/>
            <a:ext cx="7164440" cy="1983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E8E23-CB5C-9196-E6F2-6CAEE82D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4" y="2799762"/>
            <a:ext cx="5372148" cy="36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3" y="1391814"/>
            <a:ext cx="4112948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在手动抽取特征后，本文基于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的随机梯度下降回归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(SGDR)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，套索回归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(lasso)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，弹性网回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ElasticNet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，多层处理器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(MLP)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TreeR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，梯度增强回归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(GBR)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，随机森林回归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(RFR)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，逻辑回归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LogisticR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，核脊回归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KernelRidge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，贝叶斯岭回归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BayesRidge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，径向基函数核支持向量回归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(SVR)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最近邻回归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(KNR)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等方法进行了回归拟合和效果评价。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E47D1-B283-93DA-B836-9D7022B8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1524763"/>
            <a:ext cx="5681557" cy="4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0" y="1500072"/>
            <a:ext cx="2738250" cy="312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基于前文中的机器学习的模型，选取了其中误差最小的模型（随机森林）进行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折交叉验证重新训练作为最后的模型来进行预测，并给出了不同金属配比预测的过电位分布图。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8D357-6DA4-9EE1-685A-9026E4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5" y="1828801"/>
            <a:ext cx="4894696" cy="341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16436-DC58-19E5-7323-F38DAE7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75" y="1574277"/>
            <a:ext cx="4384647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4332</TotalTime>
  <Words>1096</Words>
  <Application>Microsoft Office PowerPoint</Application>
  <PresentationFormat>宽屏</PresentationFormat>
  <Paragraphs>121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力</cp:lastModifiedBy>
  <cp:revision>227</cp:revision>
  <dcterms:created xsi:type="dcterms:W3CDTF">2019-01-21T04:49:00Z</dcterms:created>
  <dcterms:modified xsi:type="dcterms:W3CDTF">2022-10-23T08:47:40Z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